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303" r:id="rId2"/>
    <p:sldId id="304" r:id="rId3"/>
    <p:sldId id="307" r:id="rId4"/>
    <p:sldId id="311" r:id="rId5"/>
    <p:sldId id="305" r:id="rId6"/>
    <p:sldId id="309" r:id="rId7"/>
    <p:sldId id="310" r:id="rId8"/>
    <p:sldId id="313" r:id="rId9"/>
    <p:sldId id="312" r:id="rId10"/>
    <p:sldId id="308" r:id="rId11"/>
    <p:sldId id="314" r:id="rId12"/>
    <p:sldId id="315" r:id="rId13"/>
    <p:sldId id="316" r:id="rId14"/>
    <p:sldId id="318" r:id="rId15"/>
    <p:sldId id="317" r:id="rId1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/>
        <a:ea typeface="ヒラギノ角ゴ Pro W3"/>
        <a:cs typeface="ヒラギノ角ゴ Pro W3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Lucida Grande CY"/>
        <a:ea typeface="ヒラギノ角ゴ Pro W3"/>
        <a:cs typeface="ヒラギノ角ゴ Pro W3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Lucida Grande CY"/>
        <a:ea typeface="ヒラギノ角ゴ Pro W3"/>
        <a:cs typeface="ヒラギノ角ゴ Pro W3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Lucida Grande CY"/>
        <a:ea typeface="ヒラギノ角ゴ Pro W3"/>
        <a:cs typeface="ヒラギノ角ゴ Pro W3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Lucida Grande CY"/>
        <a:ea typeface="ヒラギノ角ゴ Pro W3"/>
        <a:cs typeface="ヒラギノ角ゴ Pro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003F"/>
    <a:srgbClr val="A5A5A5"/>
    <a:srgbClr val="999AB9"/>
    <a:srgbClr val="C0C0C0"/>
    <a:srgbClr val="FF6600"/>
    <a:srgbClr val="FFB600"/>
    <a:srgbClr val="FF9900"/>
    <a:srgbClr val="C81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8" autoAdjust="0"/>
    <p:restoredTop sz="62304" autoAdjust="0"/>
  </p:normalViewPr>
  <p:slideViewPr>
    <p:cSldViewPr snapToObjects="1">
      <p:cViewPr varScale="1">
        <p:scale>
          <a:sx n="45" d="100"/>
          <a:sy n="45" d="100"/>
        </p:scale>
        <p:origin x="-1998" y="-102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-377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CCE82974-8D2B-4EC9-B1E6-0BE3CFE5815F}" type="datetime1">
              <a:rPr lang="de-DE"/>
              <a:pPr>
                <a:defRPr/>
              </a:pPr>
              <a:t>28.03.2014</a:t>
            </a:fld>
            <a:endParaRPr lang="de-DE" dirty="0"/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4AAC9DB7-4D74-4CA8-9B28-52CDB16B6BB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6136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020787E8-30F0-460C-8046-D306B22347B4}" type="datetime1">
              <a:rPr lang="de-DE"/>
              <a:pPr>
                <a:defRPr/>
              </a:pPr>
              <a:t>28.03.2014</a:t>
            </a:fld>
            <a:endParaRPr lang="de-DE" dirty="0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3E88A8A9-0273-42C1-951B-6DDF951FBF4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67048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MS PGothic" pitchFamily="34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Lucida Sans Unicode" pitchFamily="34" charset="0"/>
            </a:endParaRPr>
          </a:p>
        </p:txBody>
      </p:sp>
      <p:sp>
        <p:nvSpPr>
          <p:cNvPr id="20484" name="Datumsplatzhalt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742950" indent="-28575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11430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16002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20574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pPr algn="r"/>
            <a:fld id="{B4123D4F-A037-421B-B247-6159A786C27B}" type="datetime1">
              <a:rPr lang="de-DE" altLang="de-DE" sz="1200">
                <a:solidFill>
                  <a:schemeClr val="tx1"/>
                </a:solidFill>
                <a:latin typeface="Lucida Sans Unicode" pitchFamily="34" charset="0"/>
              </a:rPr>
              <a:pPr algn="r"/>
              <a:t>28.03.2014</a:t>
            </a:fld>
            <a:endParaRPr lang="de-DE" altLang="de-DE" sz="1200">
              <a:solidFill>
                <a:schemeClr val="tx1"/>
              </a:solidFill>
              <a:latin typeface="Lucida Sans Unicode" pitchFamily="34" charset="0"/>
            </a:endParaRPr>
          </a:p>
        </p:txBody>
      </p:sp>
      <p:sp>
        <p:nvSpPr>
          <p:cNvPr id="20485" name="Foliennummernplatzhalt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742950" indent="-28575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11430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16002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20574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pPr algn="r"/>
            <a:fld id="{B3B31AED-9F4C-44E5-92B5-9BAEF0716926}" type="slidenum">
              <a:rPr lang="de-DE" altLang="de-DE" sz="1200">
                <a:solidFill>
                  <a:schemeClr val="tx1"/>
                </a:solidFill>
                <a:latin typeface="Lucida Sans Unicode" pitchFamily="34" charset="0"/>
              </a:rPr>
              <a:pPr algn="r"/>
              <a:t>9</a:t>
            </a:fld>
            <a:endParaRPr lang="de-DE" altLang="de-DE" sz="1200">
              <a:solidFill>
                <a:schemeClr val="tx1"/>
              </a:solidFill>
              <a:latin typeface="Lucida Sans Unicode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1. Ich habe bereits Erfahrung mit </a:t>
            </a:r>
            <a:r>
              <a:rPr lang="de-DE" sz="1200" b="0" i="1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Pen </a:t>
            </a:r>
            <a:r>
              <a:rPr lang="de-DE" sz="1200" b="0" i="1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and</a:t>
            </a:r>
            <a:r>
              <a:rPr lang="de-DE" sz="1200" b="0" i="1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Paper Rollenspielen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als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Spieler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2. Ich habe bereits Erfahrung mit </a:t>
            </a:r>
            <a:r>
              <a:rPr lang="de-DE" sz="1200" b="0" i="1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Pen </a:t>
            </a:r>
            <a:r>
              <a:rPr lang="de-DE" sz="1200" b="0" i="1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and</a:t>
            </a:r>
            <a:r>
              <a:rPr lang="de-DE" sz="1200" b="0" i="1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Paper Rollenspielen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als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Leiter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3. Ich habe bereits Erfahrung mit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Digitalen Rollenspielen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(PC/Konsole) o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4. Ich konnte während des Spiels meine Idee umsetzen o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5. Das Spiel hat mich nicht in meiner Handlungsfreiheit eingeschränkt o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6. Das System erlaub es Ideen ohne zu lange Wartezeiten umzusetzen o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7. Das System erlaubt es dem Spielleiter angemessen schnell zu agieren o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8. Das System bietet eine Freiheit die anderen PC-Rollenspielen fehlt o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9. Ich würde das Tool privat als Hilfe bei normalen P&amp;P Runden verwenden o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10. Ich würde das System privat alleinstehend als P&amp;P Plattform einsetzen o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Lucida Sans Unicode"/>
                <a:ea typeface="MS PGothic" pitchFamily="34" charset="-128"/>
                <a:cs typeface="ＭＳ Ｐゴシック" pitchFamily="-111" charset="-128"/>
              </a:rPr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20787E8-30F0-460C-8046-D306B22347B4}" type="datetime1">
              <a:rPr lang="de-DE" smtClean="0"/>
              <a:pPr>
                <a:defRPr/>
              </a:pPr>
              <a:t>28.03.2014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88A8A9-0273-42C1-951B-6DDF951FBF47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09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389405"/>
      </p:ext>
    </p:extLst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5532558"/>
      </p:ext>
    </p:extLst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8102886"/>
      </p:ext>
    </p:extLst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3"/>
          <p:cNvSpPr>
            <a:spLocks noChangeArrowheads="1"/>
          </p:cNvSpPr>
          <p:nvPr userDrawn="1"/>
        </p:nvSpPr>
        <p:spPr bwMode="auto">
          <a:xfrm>
            <a:off x="0" y="685800"/>
            <a:ext cx="9144000" cy="617061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742950" indent="-28575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11430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16002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20574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endParaRPr lang="de-DE" altLang="de-DE">
              <a:latin typeface="Lucida Sans Unicode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986565"/>
      </p:ext>
    </p:extLst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3"/>
          <p:cNvSpPr>
            <a:spLocks noChangeArrowheads="1"/>
          </p:cNvSpPr>
          <p:nvPr userDrawn="1"/>
        </p:nvSpPr>
        <p:spPr bwMode="auto">
          <a:xfrm>
            <a:off x="0" y="685800"/>
            <a:ext cx="9144000" cy="617061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742950" indent="-28575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11430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16002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20574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endParaRPr lang="de-DE" altLang="de-DE">
              <a:latin typeface="Lucida Sans Unicode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14300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685800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FFFFFF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9823796"/>
      </p:ext>
    </p:extLst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pPr lvl="0"/>
            <a:r>
              <a:rPr lang="de-DE" noProof="0" smtClean="0">
                <a:sym typeface="Lucida Grande" charset="0"/>
              </a:rPr>
              <a:t>Tabelle durch Klicken auf Symbol hinzufügen</a:t>
            </a:r>
            <a:endParaRPr lang="de-DE" noProof="0" dirty="0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578964"/>
      </p:ext>
    </p:extLst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514600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143000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pPr lvl="0"/>
            <a:r>
              <a:rPr lang="de-DE" noProof="0" smtClean="0">
                <a:sym typeface="Lucida Grande" charset="0"/>
              </a:rPr>
              <a:t>Bild durch Klicken auf Symbol hinzufügen</a:t>
            </a:r>
            <a:endParaRPr lang="de-DE" noProof="0" dirty="0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556524"/>
      </p:ext>
    </p:extLst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143000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pPr lvl="0"/>
            <a:r>
              <a:rPr lang="de-DE" noProof="0" smtClean="0">
                <a:sym typeface="Lucida Grande" charset="0"/>
              </a:rPr>
              <a:t>Bild durch Klicken auf Symbol hinzufügen</a:t>
            </a:r>
            <a:endParaRPr lang="de-DE" noProof="0" dirty="0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18414"/>
      </p:ext>
    </p:extLst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343400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1pPr>
            <a:lvl2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143000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pPr lvl="0"/>
            <a:r>
              <a:rPr lang="de-DE" noProof="0" smtClean="0">
                <a:sym typeface="Lucida Grande" charset="0"/>
              </a:rPr>
              <a:t>Bild durch Klicken auf Symbol hinzufügen</a:t>
            </a:r>
            <a:endParaRPr lang="de-DE" noProof="0" dirty="0"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95428"/>
      </p:ext>
    </p:extLst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19" descr="005_INF_001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3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3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990600" y="687388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 Box 45"/>
          <p:cNvSpPr txBox="1">
            <a:spLocks noChangeArrowheads="1"/>
          </p:cNvSpPr>
          <p:nvPr/>
        </p:nvSpPr>
        <p:spPr bwMode="auto">
          <a:xfrm>
            <a:off x="8537575" y="0"/>
            <a:ext cx="454025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800" bIns="0">
            <a:spAutoFit/>
          </a:bodyPr>
          <a:lstStyle>
            <a:lvl1pPr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742950" indent="-28575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11430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16002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20574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pPr algn="l">
              <a:spcBef>
                <a:spcPct val="50000"/>
              </a:spcBef>
            </a:pPr>
            <a:fld id="{D7A0BB74-1D65-42BB-ADD8-C0C3C9F7A737}" type="slidenum">
              <a:rPr lang="de-DE" altLang="de-DE" sz="800" b="1">
                <a:solidFill>
                  <a:schemeClr val="tx1"/>
                </a:solidFill>
                <a:latin typeface="Lucida Sans Unicode" pitchFamily="34" charset="0"/>
              </a:rPr>
              <a:pPr algn="l">
                <a:spcBef>
                  <a:spcPct val="50000"/>
                </a:spcBef>
              </a:pPr>
              <a:t>‹Nr.›</a:t>
            </a:fld>
            <a:endParaRPr lang="de-DE" altLang="de-DE">
              <a:solidFill>
                <a:schemeClr val="tx1"/>
              </a:solidFill>
              <a:latin typeface="Lucida Sans Unicode" pitchFamily="34" charset="0"/>
            </a:endParaRPr>
          </a:p>
        </p:txBody>
      </p:sp>
      <p:sp>
        <p:nvSpPr>
          <p:cNvPr id="1035" name="Text Box 47"/>
          <p:cNvSpPr txBox="1">
            <a:spLocks noChangeArrowheads="1"/>
          </p:cNvSpPr>
          <p:nvPr/>
        </p:nvSpPr>
        <p:spPr bwMode="auto">
          <a:xfrm>
            <a:off x="7623175" y="0"/>
            <a:ext cx="9144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800" bIns="0">
            <a:spAutoFit/>
          </a:bodyPr>
          <a:lstStyle>
            <a:lvl1pPr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742950" indent="-28575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11430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16002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20574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de-DE" altLang="de-DE" sz="800" b="1">
                <a:solidFill>
                  <a:schemeClr val="tx1"/>
                </a:solidFill>
                <a:latin typeface="Lucida Sans Unicode" pitchFamily="34" charset="0"/>
              </a:rPr>
              <a:t>28.03.2014</a:t>
            </a:r>
            <a:endParaRPr lang="de-DE" altLang="de-DE">
              <a:solidFill>
                <a:schemeClr val="tx1"/>
              </a:solidFill>
              <a:latin typeface="Lucida Sans Unicode" pitchFamily="34" charset="0"/>
            </a:endParaRPr>
          </a:p>
        </p:txBody>
      </p:sp>
      <p:sp>
        <p:nvSpPr>
          <p:cNvPr id="1036" name="Text Box 48"/>
          <p:cNvSpPr txBox="1">
            <a:spLocks noChangeArrowheads="1"/>
          </p:cNvSpPr>
          <p:nvPr/>
        </p:nvSpPr>
        <p:spPr bwMode="auto">
          <a:xfrm>
            <a:off x="5715000" y="0"/>
            <a:ext cx="2019300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800" rIns="0" bIns="0">
            <a:spAutoFit/>
          </a:bodyPr>
          <a:lstStyle>
            <a:lvl1pPr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742950" indent="-28575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11430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16002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20574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de-DE" altLang="de-DE" sz="800">
                <a:solidFill>
                  <a:schemeClr val="tx1"/>
                </a:solidFill>
                <a:latin typeface="Lucida Sans Unicode" pitchFamily="34" charset="0"/>
              </a:rPr>
              <a:t>Advanced Game Development</a:t>
            </a:r>
          </a:p>
        </p:txBody>
      </p:sp>
      <p:sp>
        <p:nvSpPr>
          <p:cNvPr id="1037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82" r:id="rId4"/>
    <p:sldLayoutId id="2147483683" r:id="rId5"/>
    <p:sldLayoutId id="2147483678" r:id="rId6"/>
    <p:sldLayoutId id="2147483679" r:id="rId7"/>
    <p:sldLayoutId id="2147483680" r:id="rId8"/>
    <p:sldLayoutId id="2147483681" r:id="rId9"/>
  </p:sldLayoutIdLst>
  <p:transition spd="slow" advClick="0" advTm="4000">
    <p:fade/>
  </p:transition>
  <p:timing>
    <p:tnLst>
      <p:par>
        <p:cTn id="1" dur="indefinite" restart="never" nodeType="tmRoot"/>
      </p:par>
    </p:tnLst>
  </p:timing>
  <p:txStyles>
    <p:titleStyle>
      <a:lvl1pPr algn="l" defTabSz="838200" rtl="0" fontAlgn="base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/>
        </a:defRPr>
      </a:lvl1pPr>
      <a:lvl2pPr algn="l" defTabSz="838200" rtl="0" fontAlgn="base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/>
        </a:defRPr>
      </a:lvl2pPr>
      <a:lvl3pPr algn="l" defTabSz="838200" rtl="0" fontAlgn="base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/>
        </a:defRPr>
      </a:lvl3pPr>
      <a:lvl4pPr algn="l" defTabSz="838200" rtl="0" fontAlgn="base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/>
        </a:defRPr>
      </a:lvl4pPr>
      <a:lvl5pPr algn="l" defTabSz="838200" rtl="0" fontAlgn="base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fontAlgn="base">
        <a:spcBef>
          <a:spcPct val="0"/>
        </a:spcBef>
        <a:spcAft>
          <a:spcPct val="0"/>
        </a:spcAft>
        <a:buSzPct val="171000"/>
        <a:buFont typeface="Lucida Grande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/>
        </a:defRPr>
      </a:lvl1pPr>
      <a:lvl2pPr marL="1150938" indent="-452438" algn="l" defTabSz="838200" rtl="0" fontAlgn="base">
        <a:spcBef>
          <a:spcPct val="0"/>
        </a:spcBef>
        <a:spcAft>
          <a:spcPct val="0"/>
        </a:spcAft>
        <a:buSzPct val="171000"/>
        <a:buFont typeface="Lucida Grande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/>
        </a:defRPr>
      </a:lvl2pPr>
      <a:lvl3pPr marL="1558925" indent="-452438" algn="l" defTabSz="838200" rtl="0" fontAlgn="base">
        <a:spcBef>
          <a:spcPct val="0"/>
        </a:spcBef>
        <a:spcAft>
          <a:spcPct val="0"/>
        </a:spcAft>
        <a:buSzPct val="171000"/>
        <a:buFont typeface="Lucida Grande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/>
        </a:defRPr>
      </a:lvl3pPr>
      <a:lvl4pPr marL="1965325" indent="-452438" algn="l" defTabSz="838200" rtl="0" fontAlgn="base">
        <a:spcBef>
          <a:spcPct val="0"/>
        </a:spcBef>
        <a:spcAft>
          <a:spcPct val="0"/>
        </a:spcAft>
        <a:buSzPct val="171000"/>
        <a:buFont typeface="Lucida Grande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/>
        </a:defRPr>
      </a:lvl4pPr>
      <a:lvl5pPr marL="2373313" indent="-452438" algn="l" defTabSz="838200" rtl="0" fontAlgn="base">
        <a:spcBef>
          <a:spcPct val="0"/>
        </a:spcBef>
        <a:spcAft>
          <a:spcPct val="0"/>
        </a:spcAft>
        <a:buSzPct val="171000"/>
        <a:buFont typeface="Lucida Grande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Bild 3" descr="005_INF_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el 3"/>
          <p:cNvSpPr txBox="1">
            <a:spLocks/>
          </p:cNvSpPr>
          <p:nvPr/>
        </p:nvSpPr>
        <p:spPr bwMode="auto">
          <a:xfrm>
            <a:off x="536575" y="2501900"/>
            <a:ext cx="8001000" cy="3159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tIns="50800" anchor="b"/>
          <a:lstStyle/>
          <a:p>
            <a:pPr defTabSz="838200" eaLnBrk="0" hangingPunct="0">
              <a:defRPr/>
            </a:pPr>
            <a:endParaRPr lang="de-DE" b="1" kern="0" dirty="0">
              <a:solidFill>
                <a:srgbClr val="7A003F"/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  <a:p>
            <a:pPr defTabSz="838200" eaLnBrk="0" hangingPunct="0">
              <a:defRPr/>
            </a:pPr>
            <a:endParaRPr lang="de-DE" b="1" kern="0" dirty="0">
              <a:solidFill>
                <a:srgbClr val="7A003F"/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  <a:p>
            <a:pPr defTabSz="838200" eaLnBrk="0" hangingPunct="0">
              <a:defRPr/>
            </a:pPr>
            <a:r>
              <a:rPr lang="de-DE" b="1" kern="0" dirty="0">
                <a:latin typeface="Lucida Sans Unicode"/>
                <a:ea typeface="+mj-ea"/>
                <a:cs typeface="+mj-cs"/>
                <a:sym typeface="Lucida Grande" charset="0"/>
              </a:rPr>
              <a:t>Umsetzbarkeit eines Multiplayer-Rollenspiels mit Unbeschränktem Handlungsfreiraum</a:t>
            </a:r>
          </a:p>
          <a:p>
            <a:pPr defTabSz="838200" eaLnBrk="0" hangingPunct="0">
              <a:defRPr/>
            </a:pPr>
            <a:endParaRPr lang="de-DE" sz="3200" b="1" kern="0" dirty="0">
              <a:latin typeface="Lucida Sans Unicode"/>
              <a:ea typeface="+mj-ea"/>
              <a:cs typeface="+mj-cs"/>
              <a:sym typeface="Lucida Grande" charset="0"/>
            </a:endParaRPr>
          </a:p>
          <a:p>
            <a:pPr defTabSz="838200" eaLnBrk="0" hangingPunct="0">
              <a:defRPr/>
            </a:pPr>
            <a:r>
              <a:rPr lang="de-DE" sz="1800" b="1" kern="0" dirty="0">
                <a:solidFill>
                  <a:schemeClr val="bg1"/>
                </a:solidFill>
                <a:latin typeface="Lucida Sans Unicode"/>
                <a:ea typeface="ヒラギノ角ゴ Pro W3" charset="-128"/>
                <a:cs typeface="ヒラギノ角ゴ Pro W3" charset="-128"/>
                <a:sym typeface="Lucida Grande" charset="0"/>
              </a:rPr>
              <a:t>Advanced Game Development</a:t>
            </a:r>
          </a:p>
          <a:p>
            <a:pPr defTabSz="838200" eaLnBrk="0" hangingPunct="0">
              <a:defRPr/>
            </a:pPr>
            <a:r>
              <a:rPr lang="de-DE" sz="1800" b="1" kern="0" dirty="0">
                <a:solidFill>
                  <a:schemeClr val="bg1"/>
                </a:solidFill>
                <a:latin typeface="Lucida Sans Unicode"/>
                <a:ea typeface="+mj-ea"/>
                <a:cs typeface="+mj-cs"/>
                <a:sym typeface="Lucida Grande" charset="0"/>
              </a:rPr>
              <a:t>Johannes Jendersie, Florian Uhde, David Kuri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17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60583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Erfolgskriterien</a:t>
            </a:r>
          </a:p>
        </p:txBody>
      </p:sp>
      <p:sp>
        <p:nvSpPr>
          <p:cNvPr id="13315" name="Textplatzhalter 108"/>
          <p:cNvSpPr>
            <a:spLocks noGrp="1"/>
          </p:cNvSpPr>
          <p:nvPr>
            <p:ph type="body" sz="quarter" idx="10"/>
          </p:nvPr>
        </p:nvSpPr>
        <p:spPr bwMode="auto">
          <a:xfrm>
            <a:off x="0" y="1143000"/>
            <a:ext cx="8537575" cy="364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78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Mindestens 66% der Testteilnehmer fühlen sich </a:t>
            </a:r>
            <a:r>
              <a:rPr lang="de-DE" altLang="de-DE" dirty="0">
                <a:latin typeface="Lucida Sans Unicode" pitchFamily="34" charset="0"/>
              </a:rPr>
              <a:t>nicht </a:t>
            </a:r>
            <a:r>
              <a:rPr lang="de-DE" altLang="de-DE" dirty="0" smtClean="0">
                <a:latin typeface="Lucida Sans Unicode" pitchFamily="34" charset="0"/>
              </a:rPr>
              <a:t>in ihrer </a:t>
            </a:r>
            <a:r>
              <a:rPr lang="de-DE" altLang="de-DE" b="1" dirty="0" smtClean="0">
                <a:latin typeface="Lucida Sans Unicode" pitchFamily="34" charset="0"/>
              </a:rPr>
              <a:t>Handlungsfreiheit</a:t>
            </a:r>
            <a:r>
              <a:rPr lang="de-DE" altLang="de-DE" dirty="0" smtClean="0">
                <a:latin typeface="Lucida Sans Unicode" pitchFamily="34" charset="0"/>
              </a:rPr>
              <a:t> eingeschränkt</a:t>
            </a:r>
          </a:p>
          <a:p>
            <a:pPr marL="5778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de-DE" altLang="de-DE" dirty="0" smtClean="0">
              <a:latin typeface="Lucida Sans Unicode" pitchFamily="34" charset="0"/>
            </a:endParaRPr>
          </a:p>
          <a:p>
            <a:pPr marL="5778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Höchstens 33% der Testteilnehmer empfanden die </a:t>
            </a:r>
            <a:r>
              <a:rPr lang="de-DE" altLang="de-DE" b="1" dirty="0" smtClean="0">
                <a:latin typeface="Lucida Sans Unicode" pitchFamily="34" charset="0"/>
              </a:rPr>
              <a:t>Wartezeit</a:t>
            </a:r>
            <a:r>
              <a:rPr lang="de-DE" altLang="de-DE" dirty="0" smtClean="0">
                <a:latin typeface="Lucida Sans Unicode" pitchFamily="34" charset="0"/>
              </a:rPr>
              <a:t> bei der Umsetzung ihrer Ideen als zu lang</a:t>
            </a:r>
          </a:p>
          <a:p>
            <a:pPr marL="5778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de-DE" altLang="de-DE" dirty="0" smtClean="0">
              <a:latin typeface="Lucida Sans Unicode" pitchFamily="34" charset="0"/>
            </a:endParaRPr>
          </a:p>
          <a:p>
            <a:pPr marL="5778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Der Spielleiter begreift intuitiv die Funktionen und kann einen Satz von geläufigen Aktionen in einem </a:t>
            </a:r>
            <a:r>
              <a:rPr lang="de-DE" altLang="de-DE" b="1" dirty="0" smtClean="0">
                <a:latin typeface="Lucida Sans Unicode" pitchFamily="34" charset="0"/>
              </a:rPr>
              <a:t>definierten Zeitraum </a:t>
            </a:r>
            <a:r>
              <a:rPr lang="de-DE" altLang="de-DE" dirty="0" smtClean="0">
                <a:latin typeface="Lucida Sans Unicode" pitchFamily="34" charset="0"/>
              </a:rPr>
              <a:t>bearbeiten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17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60583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Probandentest</a:t>
            </a:r>
          </a:p>
        </p:txBody>
      </p:sp>
      <p:sp>
        <p:nvSpPr>
          <p:cNvPr id="14339" name="Textplatzhalter 108"/>
          <p:cNvSpPr>
            <a:spLocks noGrp="1"/>
          </p:cNvSpPr>
          <p:nvPr>
            <p:ph type="body" sz="quarter" idx="10"/>
          </p:nvPr>
        </p:nvSpPr>
        <p:spPr bwMode="auto">
          <a:xfrm>
            <a:off x="0" y="1143000"/>
            <a:ext cx="8537575" cy="364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78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Tester spielen ein kurzes Abenteuer und füllen danach den Fragebogen aus</a:t>
            </a:r>
          </a:p>
          <a:p>
            <a:pPr marL="5778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Spielleiter bearbeiten zusätzlich die Aufgaben aus dem Katalog</a:t>
            </a:r>
          </a:p>
          <a:p>
            <a:pPr marL="5778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de-DE" altLang="de-DE" smtClean="0">
              <a:latin typeface="Lucida Sans Unicode" pitchFamily="34" charset="0"/>
            </a:endParaRPr>
          </a:p>
          <a:p>
            <a:pPr marL="5778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5 Spielrunden durchgeführt</a:t>
            </a:r>
          </a:p>
          <a:p>
            <a:pPr marL="5778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8 individuelle Tester</a:t>
            </a:r>
          </a:p>
          <a:p>
            <a:pPr marL="5778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Davon 4 Spielleiter 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0"/>
          <a:stretch>
            <a:fillRect/>
          </a:stretch>
        </p:blipFill>
        <p:spPr bwMode="auto">
          <a:xfrm>
            <a:off x="1187450" y="1125538"/>
            <a:ext cx="6913563" cy="546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el 117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60583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Auswertung Fragebogen</a:t>
            </a:r>
          </a:p>
        </p:txBody>
      </p:sp>
      <p:sp>
        <p:nvSpPr>
          <p:cNvPr id="2" name="Rechteck 1"/>
          <p:cNvSpPr/>
          <p:nvPr/>
        </p:nvSpPr>
        <p:spPr bwMode="auto">
          <a:xfrm>
            <a:off x="1187450" y="1287500"/>
            <a:ext cx="6624910" cy="144016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187450" y="2727660"/>
            <a:ext cx="6624910" cy="10364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187450" y="3764132"/>
            <a:ext cx="6624910" cy="102981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187450" y="4802820"/>
            <a:ext cx="6624910" cy="15065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17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60583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Auswertung Spielleiterszenario</a:t>
            </a: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395288" y="1535113"/>
          <a:ext cx="8358187" cy="3981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444"/>
                <a:gridCol w="2592326"/>
                <a:gridCol w="2237417"/>
              </a:tblGrid>
              <a:tr h="814271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Aufgabe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Zeit</a:t>
                      </a:r>
                      <a:r>
                        <a:rPr lang="de-DE" sz="1800" baseline="0" dirty="0" smtClean="0"/>
                        <a:t> geplant (min)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Zeit</a:t>
                      </a:r>
                      <a:r>
                        <a:rPr lang="de-DE" sz="1800" baseline="0" dirty="0" smtClean="0"/>
                        <a:t> </a:t>
                      </a:r>
                      <a:r>
                        <a:rPr lang="de-DE" sz="1800" baseline="0" dirty="0" smtClean="0">
                          <a:sym typeface="Symbol" panose="05050102010706020507" pitchFamily="18" charset="2"/>
                        </a:rPr>
                        <a:t> </a:t>
                      </a:r>
                      <a:r>
                        <a:rPr lang="de-DE" sz="1800" baseline="0" dirty="0" smtClean="0"/>
                        <a:t>(min)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accent6"/>
                    </a:solidFill>
                  </a:tcPr>
                </a:tc>
              </a:tr>
              <a:tr h="471760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Erstelle</a:t>
                      </a:r>
                      <a:r>
                        <a:rPr lang="de-DE" sz="1800" baseline="0" dirty="0" smtClean="0"/>
                        <a:t>n einer neuen Karte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</a:t>
                      </a:r>
                    </a:p>
                  </a:txBody>
                  <a:tcPr marL="91441" marR="91441" marT="45719" marB="45719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0.88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471760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Anlegen von 3 Räumen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5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71760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Erstellen</a:t>
                      </a:r>
                      <a:r>
                        <a:rPr lang="de-DE" sz="1800" baseline="0" dirty="0" smtClean="0"/>
                        <a:t> eines Gegners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2.8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64006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Erstellen eines Interaktionsgegenstands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1.1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71760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Platzieren</a:t>
                      </a:r>
                      <a:r>
                        <a:rPr lang="de-DE" sz="1800" baseline="0" dirty="0" smtClean="0"/>
                        <a:t> von Gegnern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0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64006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Platzieren und Füllen der Schatztruhe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1.5</a:t>
                      </a:r>
                      <a:endParaRPr lang="de-DE" sz="1800" dirty="0"/>
                    </a:p>
                  </a:txBody>
                  <a:tcPr marL="91441" marR="91441" marT="45719" marB="45719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17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60583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 smtClean="0">
                <a:latin typeface="Lucida Sans Unicode" pitchFamily="34" charset="0"/>
              </a:rPr>
              <a:t>Fazit</a:t>
            </a:r>
          </a:p>
        </p:txBody>
      </p:sp>
      <p:sp>
        <p:nvSpPr>
          <p:cNvPr id="17411" name="Textplatzhalter 108"/>
          <p:cNvSpPr>
            <a:spLocks noGrp="1"/>
          </p:cNvSpPr>
          <p:nvPr>
            <p:ph type="body" sz="quarter" idx="10"/>
          </p:nvPr>
        </p:nvSpPr>
        <p:spPr bwMode="auto">
          <a:xfrm>
            <a:off x="0" y="1143000"/>
            <a:ext cx="8537575" cy="364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Fragestellung kann erfolgreich beantwortet werden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Prototyp erfüllt alle Erfolgskriterien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Freies Spielgefühl auf digitale RPGs übertragbar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Allerdings: noch kein Ersatz für Pen-&amp;-Paper-Spiele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Bild 3" descr="005_INF_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el 3"/>
          <p:cNvSpPr txBox="1">
            <a:spLocks/>
          </p:cNvSpPr>
          <p:nvPr/>
        </p:nvSpPr>
        <p:spPr bwMode="auto">
          <a:xfrm>
            <a:off x="536575" y="2501900"/>
            <a:ext cx="8001000" cy="3159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tIns="50800" anchor="b"/>
          <a:lstStyle/>
          <a:p>
            <a:pPr defTabSz="838200" eaLnBrk="0" hangingPunct="0">
              <a:defRPr/>
            </a:pPr>
            <a:endParaRPr lang="de-DE" b="1" kern="0" dirty="0">
              <a:solidFill>
                <a:srgbClr val="7A003F"/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  <a:p>
            <a:pPr defTabSz="838200" eaLnBrk="0" hangingPunct="0">
              <a:defRPr/>
            </a:pPr>
            <a:endParaRPr lang="de-DE" b="1" kern="0" dirty="0">
              <a:solidFill>
                <a:srgbClr val="7A003F"/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  <a:p>
            <a:pPr algn="ctr" defTabSz="838200" eaLnBrk="0" hangingPunct="0">
              <a:defRPr/>
            </a:pPr>
            <a:r>
              <a:rPr lang="de-DE" sz="1800" b="1" kern="0" dirty="0">
                <a:solidFill>
                  <a:schemeClr val="bg1"/>
                </a:solidFill>
                <a:latin typeface="Lucida Sans Unicode"/>
                <a:ea typeface="ヒラギノ角ゴ Pro W3" charset="-128"/>
                <a:cs typeface="ヒラギノ角ゴ Pro W3" charset="-128"/>
                <a:sym typeface="Lucida Grande" charset="0"/>
              </a:rPr>
              <a:t>Vielen Dank für Ihre Aufmerksamkeit!</a:t>
            </a:r>
            <a:endParaRPr lang="de-DE" sz="1800" b="1" kern="0" dirty="0">
              <a:solidFill>
                <a:schemeClr val="bg1"/>
              </a:solidFill>
              <a:latin typeface="Lucida Sans Unicode"/>
              <a:ea typeface="+mj-ea"/>
              <a:cs typeface="+mj-cs"/>
              <a:sym typeface="Lucida Grande" charset="0"/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7"/>
          <a:stretch>
            <a:fillRect/>
          </a:stretch>
        </p:blipFill>
        <p:spPr bwMode="auto">
          <a:xfrm>
            <a:off x="0" y="1781175"/>
            <a:ext cx="9150350" cy="304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platzhalter 108"/>
          <p:cNvSpPr>
            <a:spLocks noGrp="1"/>
          </p:cNvSpPr>
          <p:nvPr>
            <p:ph type="body" sz="quarter" idx="10"/>
          </p:nvPr>
        </p:nvSpPr>
        <p:spPr bwMode="auto">
          <a:xfrm>
            <a:off x="0" y="1143000"/>
            <a:ext cx="8537575" cy="364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92150" indent="-342900">
              <a:spcBef>
                <a:spcPct val="0"/>
              </a:spcBef>
              <a:spcAft>
                <a:spcPct val="0"/>
              </a:spcAft>
              <a:buSzPct val="75000"/>
              <a:buFont typeface="Arial" pitchFamily="34" charset="0"/>
              <a:buAutoNum type="arabicPeriod"/>
            </a:pPr>
            <a:r>
              <a:rPr lang="de-DE" altLang="de-DE" dirty="0" smtClean="0">
                <a:latin typeface="Lucida Sans Unicode" pitchFamily="34" charset="0"/>
              </a:rPr>
              <a:t>Motivation und Fragestellung</a:t>
            </a:r>
          </a:p>
          <a:p>
            <a:pPr marL="692150" indent="-342900">
              <a:spcBef>
                <a:spcPct val="0"/>
              </a:spcBef>
              <a:spcAft>
                <a:spcPct val="0"/>
              </a:spcAft>
              <a:buSzPct val="75000"/>
              <a:buFont typeface="Arial" pitchFamily="34" charset="0"/>
              <a:buAutoNum type="arabicPeriod"/>
            </a:pPr>
            <a:r>
              <a:rPr lang="de-DE" altLang="de-DE" dirty="0" smtClean="0">
                <a:latin typeface="Lucida Sans Unicode" pitchFamily="34" charset="0"/>
              </a:rPr>
              <a:t>Konzept</a:t>
            </a:r>
          </a:p>
          <a:p>
            <a:pPr marL="692150" indent="-342900">
              <a:spcBef>
                <a:spcPct val="0"/>
              </a:spcBef>
              <a:spcAft>
                <a:spcPct val="0"/>
              </a:spcAft>
              <a:buSzPct val="75000"/>
              <a:buFont typeface="Arial" pitchFamily="34" charset="0"/>
              <a:buAutoNum type="arabicPeriod"/>
            </a:pPr>
            <a:r>
              <a:rPr lang="de-DE" altLang="de-DE" dirty="0" smtClean="0">
                <a:latin typeface="Lucida Sans Unicode" pitchFamily="34" charset="0"/>
              </a:rPr>
              <a:t>Evaluation</a:t>
            </a:r>
          </a:p>
          <a:p>
            <a:pPr marL="692150" indent="-342900">
              <a:spcBef>
                <a:spcPct val="0"/>
              </a:spcBef>
              <a:spcAft>
                <a:spcPct val="0"/>
              </a:spcAft>
              <a:buSzPct val="75000"/>
              <a:buFont typeface="Arial" pitchFamily="34" charset="0"/>
              <a:buAutoNum type="arabicPeriod"/>
            </a:pPr>
            <a:r>
              <a:rPr lang="de-DE" altLang="de-DE" dirty="0" smtClean="0">
                <a:latin typeface="Lucida Sans Unicode" pitchFamily="34" charset="0"/>
              </a:rPr>
              <a:t>Fazit</a:t>
            </a:r>
          </a:p>
          <a:p>
            <a:pPr marL="692150" indent="-342900">
              <a:spcBef>
                <a:spcPct val="0"/>
              </a:spcBef>
              <a:spcAft>
                <a:spcPct val="0"/>
              </a:spcAft>
              <a:buSzPct val="75000"/>
              <a:buFont typeface="Arial" pitchFamily="34" charset="0"/>
              <a:buAutoNum type="arabicPeriod"/>
            </a:pPr>
            <a:r>
              <a:rPr lang="de-DE" altLang="de-DE" dirty="0" smtClean="0">
                <a:latin typeface="Lucida Sans Unicode" pitchFamily="34" charset="0"/>
              </a:rPr>
              <a:t>Demonstration des Prototyps</a:t>
            </a:r>
          </a:p>
        </p:txBody>
      </p:sp>
      <p:sp>
        <p:nvSpPr>
          <p:cNvPr id="5123" name="Titel 117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60583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Gliederung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platzhalter 1"/>
          <p:cNvSpPr>
            <a:spLocks noGrp="1"/>
          </p:cNvSpPr>
          <p:nvPr>
            <p:ph type="body" sz="quarter" idx="11"/>
          </p:nvPr>
        </p:nvSpPr>
        <p:spPr bwMode="auto">
          <a:xfrm>
            <a:off x="0" y="4773613"/>
            <a:ext cx="8537575" cy="20399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78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Spieler treffen sich und erleben ein fiktives Abenteuer</a:t>
            </a:r>
          </a:p>
          <a:p>
            <a:pPr marL="57785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Spielleiter führt Spieler durch Abenteuer und legt Regeln aus</a:t>
            </a:r>
          </a:p>
          <a:p>
            <a:pPr marL="5778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Freiheit in Handlung, Regeln und Erzählung</a:t>
            </a:r>
          </a:p>
        </p:txBody>
      </p:sp>
      <p:sp>
        <p:nvSpPr>
          <p:cNvPr id="6147" name="Titel 2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537575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Pen-&amp;-Paper-Rollenspiele</a:t>
            </a:r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5" b="9671"/>
          <a:stretch>
            <a:fillRect/>
          </a:stretch>
        </p:blipFill>
        <p:spPr bwMode="auto">
          <a:xfrm>
            <a:off x="-9525" y="1330325"/>
            <a:ext cx="9153525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platzhalter 1"/>
          <p:cNvSpPr txBox="1">
            <a:spLocks/>
          </p:cNvSpPr>
          <p:nvPr/>
        </p:nvSpPr>
        <p:spPr bwMode="auto">
          <a:xfrm>
            <a:off x="0" y="6624638"/>
            <a:ext cx="86899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/>
          <a:lstStyle>
            <a:lvl1pPr marL="347663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10350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14922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19494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24066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pPr algn="l" eaLnBrk="1" hangingPunct="1">
              <a:buSzPct val="150000"/>
              <a:buFont typeface="Arial" pitchFamily="34" charset="0"/>
              <a:buNone/>
            </a:pPr>
            <a:r>
              <a:rPr lang="de-DE" altLang="de-DE" sz="1000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Darstellung von http://eclectickellycole.wordpress.com, 20.03.14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platzhalter 1"/>
          <p:cNvSpPr>
            <a:spLocks noGrp="1"/>
          </p:cNvSpPr>
          <p:nvPr>
            <p:ph type="body" sz="quarter" idx="11"/>
          </p:nvPr>
        </p:nvSpPr>
        <p:spPr bwMode="auto">
          <a:xfrm>
            <a:off x="0" y="4773613"/>
            <a:ext cx="8537575" cy="20399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78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Regelsysteme basieren oft auf Pen &amp; Paper</a:t>
            </a:r>
          </a:p>
          <a:p>
            <a:pPr marL="5778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Detaillierte grafische Ausgestaltung</a:t>
            </a:r>
          </a:p>
          <a:p>
            <a:pPr marL="5778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Weniger Entscheidungsfreiheit</a:t>
            </a:r>
          </a:p>
        </p:txBody>
      </p:sp>
      <p:sp>
        <p:nvSpPr>
          <p:cNvPr id="7171" name="Titel 2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537575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Digitale Rollenspiele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1328738"/>
            <a:ext cx="9150350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platzhalter 1"/>
          <p:cNvSpPr txBox="1">
            <a:spLocks/>
          </p:cNvSpPr>
          <p:nvPr/>
        </p:nvSpPr>
        <p:spPr bwMode="auto">
          <a:xfrm>
            <a:off x="0" y="6624638"/>
            <a:ext cx="86899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/>
          <a:lstStyle>
            <a:lvl1pPr marL="347663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10350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14922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19494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24066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pPr algn="l" eaLnBrk="1" hangingPunct="1">
              <a:buSzPct val="150000"/>
              <a:buFont typeface="Arial" pitchFamily="34" charset="0"/>
              <a:buNone/>
            </a:pPr>
            <a:r>
              <a:rPr lang="de-DE" altLang="de-DE" sz="1000" dirty="0" err="1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Neverwinter</a:t>
            </a:r>
            <a:r>
              <a:rPr lang="de-DE" altLang="de-DE" sz="1000" dirty="0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 </a:t>
            </a:r>
            <a:r>
              <a:rPr lang="de-DE" altLang="de-DE" sz="1000" dirty="0" err="1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Nights</a:t>
            </a:r>
            <a:r>
              <a:rPr lang="de-DE" altLang="de-DE" sz="1000" dirty="0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 2, eigener Screenshot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platzhalter 108"/>
          <p:cNvSpPr>
            <a:spLocks noGrp="1"/>
          </p:cNvSpPr>
          <p:nvPr>
            <p:ph type="body" sz="quarter" idx="10"/>
          </p:nvPr>
        </p:nvSpPr>
        <p:spPr bwMode="auto">
          <a:xfrm>
            <a:off x="755650" y="476250"/>
            <a:ext cx="7488238" cy="6381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indent="0" algn="just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de-DE" altLang="de-DE" smtClean="0">
                <a:latin typeface="Lucida Sans Unicode" pitchFamily="34" charset="0"/>
              </a:rPr>
              <a:t>„Kann ein </a:t>
            </a:r>
            <a:r>
              <a:rPr lang="de-DE" altLang="de-DE" b="1" smtClean="0">
                <a:latin typeface="Lucida Sans Unicode" pitchFamily="34" charset="0"/>
              </a:rPr>
              <a:t>Multiplayer-PC-Rollenspiel</a:t>
            </a:r>
            <a:r>
              <a:rPr lang="de-DE" altLang="de-DE" smtClean="0">
                <a:latin typeface="Lucida Sans Unicode" pitchFamily="34" charset="0"/>
              </a:rPr>
              <a:t> entwickelt werden, bei dem ein </a:t>
            </a:r>
            <a:r>
              <a:rPr lang="de-DE" altLang="de-DE" b="1" smtClean="0">
                <a:latin typeface="Lucida Sans Unicode" pitchFamily="34" charset="0"/>
              </a:rPr>
              <a:t>Spielleiter</a:t>
            </a:r>
            <a:r>
              <a:rPr lang="de-DE" altLang="de-DE" smtClean="0">
                <a:latin typeface="Lucida Sans Unicode" pitchFamily="34" charset="0"/>
              </a:rPr>
              <a:t> die Regeln während des Spielens </a:t>
            </a:r>
            <a:r>
              <a:rPr lang="de-DE" altLang="de-DE" b="1" smtClean="0">
                <a:latin typeface="Lucida Sans Unicode" pitchFamily="34" charset="0"/>
              </a:rPr>
              <a:t>erweitert</a:t>
            </a:r>
            <a:r>
              <a:rPr lang="de-DE" altLang="de-DE" smtClean="0">
                <a:latin typeface="Lucida Sans Unicode" pitchFamily="34" charset="0"/>
              </a:rPr>
              <a:t>, sodass die </a:t>
            </a:r>
            <a:r>
              <a:rPr lang="de-DE" altLang="de-DE" b="1" smtClean="0">
                <a:latin typeface="Lucida Sans Unicode" pitchFamily="34" charset="0"/>
              </a:rPr>
              <a:t>Handlungsfreiheit</a:t>
            </a:r>
            <a:r>
              <a:rPr lang="de-DE" altLang="de-DE" smtClean="0">
                <a:latin typeface="Lucida Sans Unicode" pitchFamily="34" charset="0"/>
              </a:rPr>
              <a:t> der Spieler nicht behindert wird?“</a:t>
            </a:r>
          </a:p>
        </p:txBody>
      </p:sp>
      <p:sp>
        <p:nvSpPr>
          <p:cNvPr id="8195" name="Titel 117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60583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Fragestellung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17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60583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Konzept</a:t>
            </a:r>
          </a:p>
        </p:txBody>
      </p:sp>
      <p:pic>
        <p:nvPicPr>
          <p:cNvPr id="9219" name="Picture 2" descr="D:\Desktop\pilla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74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platzhalter 1"/>
          <p:cNvSpPr txBox="1">
            <a:spLocks/>
          </p:cNvSpPr>
          <p:nvPr/>
        </p:nvSpPr>
        <p:spPr bwMode="auto">
          <a:xfrm>
            <a:off x="0" y="6624638"/>
            <a:ext cx="86899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/>
          <a:lstStyle>
            <a:lvl1pPr marL="347663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10350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14922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19494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24066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pPr algn="l" eaLnBrk="1" hangingPunct="1">
              <a:buSzPct val="150000"/>
              <a:buFont typeface="Arial" pitchFamily="34" charset="0"/>
              <a:buNone/>
            </a:pPr>
            <a:r>
              <a:rPr lang="de-DE" altLang="de-DE" sz="1000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Eigene Darstellung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 rot="-5400000">
            <a:off x="3231357" y="3923506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742950" indent="-28575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11430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16002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20574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r>
              <a:rPr lang="de-DE" altLang="de-DE" sz="2800">
                <a:solidFill>
                  <a:schemeClr val="tx1"/>
                </a:solidFill>
              </a:rPr>
              <a:t>Spielbarkeit</a:t>
            </a:r>
          </a:p>
        </p:txBody>
      </p:sp>
      <p:sp>
        <p:nvSpPr>
          <p:cNvPr id="11" name="Textfeld 10"/>
          <p:cNvSpPr txBox="1">
            <a:spLocks noChangeArrowheads="1"/>
          </p:cNvSpPr>
          <p:nvPr/>
        </p:nvSpPr>
        <p:spPr bwMode="auto">
          <a:xfrm rot="-5400000">
            <a:off x="1595438" y="3924300"/>
            <a:ext cx="28082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742950" indent="-28575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11430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16002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20574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r>
              <a:rPr lang="de-DE" altLang="de-DE" sz="2800">
                <a:solidFill>
                  <a:schemeClr val="tx1"/>
                </a:solidFill>
              </a:rPr>
              <a:t>Freiheit</a:t>
            </a:r>
          </a:p>
        </p:txBody>
      </p:sp>
      <p:sp>
        <p:nvSpPr>
          <p:cNvPr id="13" name="Textfeld 12"/>
          <p:cNvSpPr txBox="1">
            <a:spLocks noChangeArrowheads="1"/>
          </p:cNvSpPr>
          <p:nvPr/>
        </p:nvSpPr>
        <p:spPr bwMode="auto">
          <a:xfrm rot="-5400000">
            <a:off x="4749800" y="3924300"/>
            <a:ext cx="28082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742950" indent="-28575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11430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16002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2057400" indent="-228600" algn="ctr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r>
              <a:rPr lang="de-DE" altLang="de-DE" sz="2800">
                <a:solidFill>
                  <a:schemeClr val="tx1"/>
                </a:solidFill>
              </a:rPr>
              <a:t>Effizienz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platzhalter 1"/>
          <p:cNvSpPr>
            <a:spLocks noGrp="1"/>
          </p:cNvSpPr>
          <p:nvPr>
            <p:ph type="body" sz="quarter" idx="10"/>
          </p:nvPr>
        </p:nvSpPr>
        <p:spPr bwMode="auto">
          <a:xfrm>
            <a:off x="0" y="1606550"/>
            <a:ext cx="5364087" cy="364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Alle Objekte sind gleichartig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Objekte sind lediglich Sammlung von Eigenschaften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>
                <a:latin typeface="Lucida Sans Unicode" pitchFamily="34" charset="0"/>
              </a:rPr>
              <a:t>Spielleiter kann jederzeit alle Objekte </a:t>
            </a:r>
            <a:r>
              <a:rPr lang="de-DE" altLang="de-DE" dirty="0" smtClean="0">
                <a:latin typeface="Lucida Sans Unicode" pitchFamily="34" charset="0"/>
              </a:rPr>
              <a:t>editieren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Freitextaktion und freies Würfeln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endParaRPr lang="de-DE" altLang="de-DE" dirty="0" smtClean="0">
              <a:latin typeface="Lucida Sans Unicode" pitchFamily="34" charset="0"/>
            </a:endParaRPr>
          </a:p>
        </p:txBody>
      </p:sp>
      <p:sp>
        <p:nvSpPr>
          <p:cNvPr id="10243" name="Titel 2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60583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Freiheit</a:t>
            </a:r>
          </a:p>
        </p:txBody>
      </p:sp>
      <p:pic>
        <p:nvPicPr>
          <p:cNvPr id="10247" name="Picture 7" descr="http://www.wizards.com/dnd/images/ph35_gallery/PHB35_PG51_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839" y="1403327"/>
            <a:ext cx="3314466" cy="468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platzhalter 1"/>
          <p:cNvSpPr txBox="1">
            <a:spLocks/>
          </p:cNvSpPr>
          <p:nvPr/>
        </p:nvSpPr>
        <p:spPr bwMode="auto">
          <a:xfrm>
            <a:off x="0" y="6624638"/>
            <a:ext cx="86899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/>
          <a:lstStyle>
            <a:lvl1pPr marL="347663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10350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14922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19494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24066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pPr algn="l" eaLnBrk="1" hangingPunct="1">
              <a:buSzPct val="150000"/>
              <a:buFont typeface="Arial" pitchFamily="34" charset="0"/>
              <a:buNone/>
            </a:pPr>
            <a:r>
              <a:rPr lang="de-DE" altLang="de-DE" sz="1000" dirty="0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Darstellung von </a:t>
            </a:r>
            <a:r>
              <a:rPr lang="de-DE" altLang="de-DE" sz="1000" dirty="0" smtClean="0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http://www.wizards.com/default.asp?x=dnd/ag/20030705a, 23.03.14</a:t>
            </a:r>
            <a:endParaRPr lang="de-DE" altLang="de-DE" sz="1000" dirty="0">
              <a:solidFill>
                <a:schemeClr val="tx1"/>
              </a:solidFill>
              <a:latin typeface="Lucida Sans Unicode" pitchFamily="34" charset="0"/>
              <a:sym typeface="Lucida Grande"/>
            </a:endParaRP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2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60583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Spielbarkeit</a:t>
            </a:r>
          </a:p>
        </p:txBody>
      </p:sp>
      <p:sp>
        <p:nvSpPr>
          <p:cNvPr id="11267" name="Textplatzhalter 1"/>
          <p:cNvSpPr>
            <a:spLocks noGrp="1"/>
          </p:cNvSpPr>
          <p:nvPr>
            <p:ph type="body" sz="quarter" idx="10"/>
          </p:nvPr>
        </p:nvSpPr>
        <p:spPr bwMode="auto">
          <a:xfrm>
            <a:off x="0" y="1606550"/>
            <a:ext cx="5940425" cy="364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Nicht-lokaler Mehrspielermodus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Kommunikation über eingebauten Chat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Eigenschaften erlauben vordefinierte Aktionen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smtClean="0">
                <a:latin typeface="Lucida Sans Unicode" pitchFamily="34" charset="0"/>
              </a:rPr>
              <a:t>Kampfmodus</a:t>
            </a:r>
          </a:p>
        </p:txBody>
      </p:sp>
      <p:sp>
        <p:nvSpPr>
          <p:cNvPr id="4" name="Textplatzhalter 1"/>
          <p:cNvSpPr txBox="1">
            <a:spLocks/>
          </p:cNvSpPr>
          <p:nvPr/>
        </p:nvSpPr>
        <p:spPr bwMode="auto">
          <a:xfrm>
            <a:off x="0" y="6624638"/>
            <a:ext cx="86899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/>
          <a:lstStyle>
            <a:lvl1pPr marL="347663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10350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14922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19494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24066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pPr algn="l" eaLnBrk="1" hangingPunct="1">
              <a:buSzPct val="150000"/>
              <a:buFont typeface="Arial" pitchFamily="34" charset="0"/>
              <a:buNone/>
            </a:pPr>
            <a:r>
              <a:rPr lang="de-DE" altLang="de-DE" sz="1000" dirty="0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Darstellung von </a:t>
            </a:r>
            <a:r>
              <a:rPr lang="de-DE" altLang="de-DE" sz="1000" dirty="0" smtClean="0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http://www.wizards.com/default.asp?x=dnd/ag/20030705a, 23.03.14</a:t>
            </a:r>
            <a:endParaRPr lang="de-DE" altLang="de-DE" sz="1000" dirty="0">
              <a:solidFill>
                <a:schemeClr val="tx1"/>
              </a:solidFill>
              <a:latin typeface="Lucida Sans Unicode" pitchFamily="34" charset="0"/>
              <a:sym typeface="Lucida Grande"/>
            </a:endParaRPr>
          </a:p>
        </p:txBody>
      </p:sp>
      <p:pic>
        <p:nvPicPr>
          <p:cNvPr id="11269" name="Picture 5" descr="http://www.wizards.com/dnd/images/ph35_gallery/PHB35_PG163_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56" y="1619349"/>
            <a:ext cx="3085452" cy="42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2"/>
          <p:cNvSpPr>
            <a:spLocks noGrp="1"/>
          </p:cNvSpPr>
          <p:nvPr>
            <p:ph type="title"/>
          </p:nvPr>
        </p:nvSpPr>
        <p:spPr bwMode="auto">
          <a:xfrm>
            <a:off x="0" y="739775"/>
            <a:ext cx="860583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smtClean="0">
                <a:latin typeface="Lucida Sans Unicode" pitchFamily="34" charset="0"/>
              </a:rPr>
              <a:t>Effizienz</a:t>
            </a:r>
          </a:p>
        </p:txBody>
      </p:sp>
      <p:sp>
        <p:nvSpPr>
          <p:cNvPr id="12291" name="Textplatzhalter 1"/>
          <p:cNvSpPr>
            <a:spLocks noGrp="1"/>
          </p:cNvSpPr>
          <p:nvPr>
            <p:ph type="body" sz="quarter" idx="10"/>
          </p:nvPr>
        </p:nvSpPr>
        <p:spPr bwMode="auto">
          <a:xfrm>
            <a:off x="0" y="1606550"/>
            <a:ext cx="5671299" cy="3644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Offline-Vorbereitung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Objekt-Schablonen zum schnellen Platzieren von Objekten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Module für gruppierte Eigenschaften</a:t>
            </a:r>
          </a:p>
          <a:p>
            <a:pPr marL="577850">
              <a:spcBef>
                <a:spcPct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de-DE" altLang="de-DE" dirty="0" smtClean="0">
                <a:latin typeface="Lucida Sans Unicode" pitchFamily="34" charset="0"/>
              </a:rPr>
              <a:t>Pinsel und Drag &amp; Drop</a:t>
            </a:r>
          </a:p>
        </p:txBody>
      </p:sp>
      <p:sp>
        <p:nvSpPr>
          <p:cNvPr id="4" name="Textplatzhalter 1"/>
          <p:cNvSpPr txBox="1">
            <a:spLocks/>
          </p:cNvSpPr>
          <p:nvPr/>
        </p:nvSpPr>
        <p:spPr bwMode="auto">
          <a:xfrm>
            <a:off x="0" y="6624638"/>
            <a:ext cx="86899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/>
          <a:lstStyle>
            <a:lvl1pPr marL="347663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1pPr>
            <a:lvl2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2pPr>
            <a:lvl3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3pPr>
            <a:lvl4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4pPr>
            <a:lvl5pPr marL="577850" indent="-228600" algn="ctr" defTabSz="838200" eaLnBrk="0" hangingPunct="0"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5pPr>
            <a:lvl6pPr marL="10350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6pPr>
            <a:lvl7pPr marL="14922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7pPr>
            <a:lvl8pPr marL="19494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8pPr>
            <a:lvl9pPr marL="2406650" indent="-228600" algn="ctr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/>
                <a:ea typeface="ヒラギノ角ゴ Pro W3"/>
                <a:cs typeface="ヒラギノ角ゴ Pro W3"/>
              </a:defRPr>
            </a:lvl9pPr>
          </a:lstStyle>
          <a:p>
            <a:pPr algn="l" eaLnBrk="1" hangingPunct="1">
              <a:buSzPct val="150000"/>
              <a:buFont typeface="Arial" pitchFamily="34" charset="0"/>
              <a:buNone/>
            </a:pPr>
            <a:r>
              <a:rPr lang="de-DE" altLang="de-DE" sz="1000" dirty="0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Darstellung von </a:t>
            </a:r>
            <a:r>
              <a:rPr lang="de-DE" altLang="de-DE" sz="1000" dirty="0" smtClean="0">
                <a:solidFill>
                  <a:schemeClr val="tx1"/>
                </a:solidFill>
                <a:latin typeface="Lucida Sans Unicode" pitchFamily="34" charset="0"/>
                <a:sym typeface="Lucida Grande"/>
              </a:rPr>
              <a:t>http://www.wizards.com/default.asp?x=dnd/ag/20030711a, 23.03.14</a:t>
            </a:r>
            <a:endParaRPr lang="de-DE" altLang="de-DE" sz="1000" dirty="0">
              <a:solidFill>
                <a:schemeClr val="tx1"/>
              </a:solidFill>
              <a:latin typeface="Lucida Sans Unicode" pitchFamily="34" charset="0"/>
              <a:sym typeface="Lucida Grande"/>
            </a:endParaRPr>
          </a:p>
        </p:txBody>
      </p:sp>
      <p:pic>
        <p:nvPicPr>
          <p:cNvPr id="12295" name="Picture 7" descr="http://www.wizards.com/dnd/images/dmg35_gallery/DMG35_PG69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99" y="1252066"/>
            <a:ext cx="2818766" cy="484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vgu_INF">
  <a:themeElements>
    <a:clrScheme name="Benutzerdefiniert 32">
      <a:dk1>
        <a:srgbClr val="000000"/>
      </a:dk1>
      <a:lt1>
        <a:srgbClr val="FFFFFF"/>
      </a:lt1>
      <a:dk2>
        <a:srgbClr val="0068B4"/>
      </a:dk2>
      <a:lt2>
        <a:srgbClr val="5D8EA6"/>
      </a:lt2>
      <a:accent1>
        <a:srgbClr val="7A003F"/>
      </a:accent1>
      <a:accent2>
        <a:srgbClr val="0068B4"/>
      </a:accent2>
      <a:accent3>
        <a:srgbClr val="FFFFFF"/>
      </a:accent3>
      <a:accent4>
        <a:srgbClr val="000000"/>
      </a:accent4>
      <a:accent5>
        <a:srgbClr val="9EC7FF"/>
      </a:accent5>
      <a:accent6>
        <a:srgbClr val="0068B4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Ovgu_INF</Template>
  <TotalTime>0</TotalTime>
  <Words>506</Words>
  <Application>Microsoft Office PowerPoint</Application>
  <PresentationFormat>Bildschirmpräsentation (4:3)</PresentationFormat>
  <Paragraphs>105</Paragraphs>
  <Slides>15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Ovgu_INF</vt:lpstr>
      <vt:lpstr>PowerPoint-Präsentation</vt:lpstr>
      <vt:lpstr>Gliederung</vt:lpstr>
      <vt:lpstr>Pen-&amp;-Paper-Rollenspiele</vt:lpstr>
      <vt:lpstr>Digitale Rollenspiele</vt:lpstr>
      <vt:lpstr>Fragestellung</vt:lpstr>
      <vt:lpstr>Konzept</vt:lpstr>
      <vt:lpstr>Freiheit</vt:lpstr>
      <vt:lpstr>Spielbarkeit</vt:lpstr>
      <vt:lpstr>Effizienz</vt:lpstr>
      <vt:lpstr>Erfolgskriterien</vt:lpstr>
      <vt:lpstr>Probandentest</vt:lpstr>
      <vt:lpstr>Auswertung Fragebogen</vt:lpstr>
      <vt:lpstr>Auswertung Spielleiterszenario</vt:lpstr>
      <vt:lpstr>Fazit</vt:lpstr>
      <vt:lpstr>PowerPoint-Präsentation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Kuri</dc:creator>
  <cp:lastModifiedBy>David Kuri</cp:lastModifiedBy>
  <cp:revision>28</cp:revision>
  <cp:lastPrinted>2009-04-03T10:08:54Z</cp:lastPrinted>
  <dcterms:created xsi:type="dcterms:W3CDTF">2014-03-23T09:45:17Z</dcterms:created>
  <dcterms:modified xsi:type="dcterms:W3CDTF">2014-03-28T11:41:15Z</dcterms:modified>
</cp:coreProperties>
</file>